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5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50" y="-2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26.03.2013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26.03.2013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26.03.2013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26.03.2013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26.03.2013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26.03.2013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26.03.2013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26.03.2013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26.03.2013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26.03.2013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26.03.2013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26.03.2013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Объединение сетей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Компьютерные сети и протоколы</a:t>
            </a:r>
          </a:p>
          <a:p>
            <a:r>
              <a:rPr lang="ru-RU" dirty="0" smtClean="0"/>
              <a:t>Лекция 15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0842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Протокол </a:t>
            </a:r>
            <a:r>
              <a:rPr lang="en-US" dirty="0" smtClean="0"/>
              <a:t>IPv4</a:t>
            </a:r>
            <a:endParaRPr lang="ru-RU" dirty="0"/>
          </a:p>
        </p:txBody>
      </p:sp>
      <p:pic>
        <p:nvPicPr>
          <p:cNvPr id="7170" name="Picture 2" descr="\\VBOXSVR\kirill\Pictures\PTDC00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16832"/>
            <a:ext cx="7651808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335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Поля заголовка	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280831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IHL – </a:t>
            </a:r>
            <a:r>
              <a:rPr lang="ru-RU" dirty="0" smtClean="0"/>
              <a:t>в 32-битных словах</a:t>
            </a:r>
          </a:p>
          <a:p>
            <a:r>
              <a:rPr lang="en-US" dirty="0" smtClean="0"/>
              <a:t>DIFF SERV – </a:t>
            </a:r>
            <a:r>
              <a:rPr lang="ru-RU" dirty="0" smtClean="0"/>
              <a:t>параметры </a:t>
            </a:r>
            <a:r>
              <a:rPr lang="en-US" dirty="0" err="1" smtClean="0"/>
              <a:t>QoS</a:t>
            </a:r>
            <a:endParaRPr lang="en-US" dirty="0" smtClean="0"/>
          </a:p>
          <a:p>
            <a:r>
              <a:rPr lang="en-US" dirty="0" smtClean="0"/>
              <a:t>DF, MF – </a:t>
            </a:r>
            <a:r>
              <a:rPr lang="ru-RU" dirty="0" smtClean="0"/>
              <a:t>фрагментация (</a:t>
            </a:r>
            <a:r>
              <a:rPr lang="en-US" dirty="0" smtClean="0"/>
              <a:t>do not fragment, more fragments</a:t>
            </a:r>
            <a:r>
              <a:rPr lang="ru-RU" dirty="0" smtClean="0"/>
              <a:t>)</a:t>
            </a:r>
            <a:r>
              <a:rPr lang="en-US" dirty="0" smtClean="0"/>
              <a:t>, </a:t>
            </a:r>
            <a:r>
              <a:rPr lang="ru-RU" dirty="0" smtClean="0"/>
              <a:t>а также смещение фрагмента</a:t>
            </a:r>
          </a:p>
          <a:p>
            <a:r>
              <a:rPr lang="en-US" dirty="0" smtClean="0"/>
              <a:t>TTL = </a:t>
            </a:r>
            <a:r>
              <a:rPr lang="ru-RU" dirty="0" smtClean="0"/>
              <a:t>число шагов + число секунд</a:t>
            </a:r>
          </a:p>
          <a:p>
            <a:r>
              <a:rPr lang="ru-RU" dirty="0" smtClean="0"/>
              <a:t>Протокол – демультиплексирование при передаче верхним уровням</a:t>
            </a:r>
            <a:endParaRPr lang="ru-RU" dirty="0"/>
          </a:p>
        </p:txBody>
      </p:sp>
      <p:pic>
        <p:nvPicPr>
          <p:cNvPr id="8194" name="Picture 2" descr="\\VBOXSVR\kirill\Pictures\PTDC00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077072"/>
            <a:ext cx="6594327" cy="229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786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en-US" dirty="0" smtClean="0"/>
              <a:t>IP-</a:t>
            </a:r>
            <a:r>
              <a:rPr lang="ru-RU" dirty="0" smtClean="0"/>
              <a:t>адреса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3212976"/>
            <a:ext cx="8229600" cy="3600400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Адрес: 4 октета (192.168.0.123)</a:t>
            </a:r>
          </a:p>
          <a:p>
            <a:r>
              <a:rPr lang="ru-RU" dirty="0" smtClean="0"/>
              <a:t>Префикс: наименьший адрес в блоке и размер блока (192.168.0.0/24)</a:t>
            </a:r>
          </a:p>
          <a:p>
            <a:r>
              <a:rPr lang="ru-RU" dirty="0" smtClean="0"/>
              <a:t>Длина префикса соответствует двоичной маске, единицы указывают сетевую часть</a:t>
            </a:r>
          </a:p>
          <a:p>
            <a:r>
              <a:rPr lang="ru-RU" dirty="0" smtClean="0"/>
              <a:t>Маска сообщается маршрутизатору отдельно</a:t>
            </a:r>
            <a:endParaRPr lang="ru-RU" dirty="0"/>
          </a:p>
        </p:txBody>
      </p:sp>
      <p:pic>
        <p:nvPicPr>
          <p:cNvPr id="9218" name="Picture 2" descr="\\VBOXSVR\kirill\Pictures\PTDC00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196752"/>
            <a:ext cx="6236138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761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Достоинства и недостатки иерархии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ru-RU" dirty="0" smtClean="0"/>
              <a:t>Таблицы маршрутизации становятся существенно короче</a:t>
            </a:r>
          </a:p>
          <a:p>
            <a:pPr>
              <a:buFont typeface="Courier New" pitchFamily="49" charset="0"/>
              <a:buChar char="o"/>
            </a:pPr>
            <a:r>
              <a:rPr lang="ru-RU" dirty="0" smtClean="0"/>
              <a:t>Адрес привязан к сети и может использоваться только в этой сети, необходимы специальные решения (мобильный </a:t>
            </a:r>
            <a:r>
              <a:rPr lang="en-US" dirty="0" smtClean="0"/>
              <a:t>IP</a:t>
            </a:r>
            <a:r>
              <a:rPr lang="ru-RU" dirty="0" smtClean="0"/>
              <a:t>)</a:t>
            </a:r>
          </a:p>
          <a:p>
            <a:pPr>
              <a:buFont typeface="Courier New" pitchFamily="49" charset="0"/>
              <a:buChar char="o"/>
            </a:pPr>
            <a:r>
              <a:rPr lang="ru-RU" dirty="0" smtClean="0"/>
              <a:t>Неправильная иерархия приводит к неэффективному использованию адресов</a:t>
            </a:r>
          </a:p>
        </p:txBody>
      </p:sp>
    </p:spTree>
    <p:extLst>
      <p:ext uri="{BB962C8B-B14F-4D97-AF65-F5344CB8AC3E}">
        <p14:creationId xmlns:p14="http://schemas.microsoft.com/office/powerpoint/2010/main" val="455583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ru-RU" dirty="0" smtClean="0"/>
              <a:t>Подсети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7197" y="980728"/>
            <a:ext cx="8229600" cy="98272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ICANN – </a:t>
            </a:r>
            <a:r>
              <a:rPr lang="ru-RU" dirty="0" smtClean="0"/>
              <a:t>некоммерческая корпорация по присвоению имен и номеров</a:t>
            </a:r>
          </a:p>
          <a:p>
            <a:r>
              <a:rPr lang="ru-RU" dirty="0" smtClean="0"/>
              <a:t>Выделение блока адресов «про запас» неэффективно</a:t>
            </a:r>
            <a:endParaRPr lang="ru-RU" dirty="0"/>
          </a:p>
        </p:txBody>
      </p:sp>
      <p:pic>
        <p:nvPicPr>
          <p:cNvPr id="1026" name="Picture 2" descr="\\VBOXSVR\kirill\Pictures\PTDC000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979" y="1916832"/>
            <a:ext cx="4650035" cy="225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251520" y="4174471"/>
            <a:ext cx="8568952" cy="263890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 smtClean="0"/>
              <a:t>Разбиение на подсети</a:t>
            </a:r>
          </a:p>
          <a:p>
            <a:r>
              <a:rPr lang="ru-RU" dirty="0" smtClean="0"/>
              <a:t>К адресу получателя и маске сети в таблице пересылки применяется операция «и»</a:t>
            </a:r>
          </a:p>
          <a:p>
            <a:r>
              <a:rPr lang="ru-RU" dirty="0" smtClean="0"/>
              <a:t>В случае совпадения – пакет отправляется в соответствии с этой записью</a:t>
            </a:r>
          </a:p>
          <a:p>
            <a:r>
              <a:rPr lang="ru-RU" dirty="0" smtClean="0"/>
              <a:t>Более одного совпадения – выбирается та сеть, в которой адресов меньше</a:t>
            </a:r>
          </a:p>
          <a:p>
            <a:r>
              <a:rPr lang="ru-RU" dirty="0" smtClean="0"/>
              <a:t>Реорганизация сети не видна извне</a:t>
            </a:r>
          </a:p>
        </p:txBody>
      </p:sp>
    </p:spTree>
    <p:extLst>
      <p:ext uri="{BB962C8B-B14F-4D97-AF65-F5344CB8AC3E}">
        <p14:creationId xmlns:p14="http://schemas.microsoft.com/office/powerpoint/2010/main" val="2494207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CIDR – </a:t>
            </a:r>
            <a:r>
              <a:rPr lang="ru-RU" dirty="0" smtClean="0"/>
              <a:t>бесклассовая </a:t>
            </a:r>
            <a:r>
              <a:rPr lang="ru-RU" dirty="0" err="1" smtClean="0"/>
              <a:t>междоменная</a:t>
            </a:r>
            <a:r>
              <a:rPr lang="ru-RU" dirty="0" smtClean="0"/>
              <a:t> маршрутизация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620888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«Маршрут по умолчанию» -- </a:t>
            </a:r>
            <a:r>
              <a:rPr lang="ru-RU" dirty="0" smtClean="0"/>
              <a:t>для сетей, имеющих выход в Интернет</a:t>
            </a:r>
          </a:p>
          <a:p>
            <a:r>
              <a:rPr lang="ru-RU" dirty="0" smtClean="0"/>
              <a:t>Для магистральных сетей маршрут по умолчанию неприемлем</a:t>
            </a:r>
          </a:p>
          <a:p>
            <a:r>
              <a:rPr lang="ru-RU" dirty="0" smtClean="0"/>
              <a:t>Необходим аналогичный разбиению на подсети принцип</a:t>
            </a:r>
          </a:p>
          <a:p>
            <a:r>
              <a:rPr lang="ru-RU" dirty="0" smtClean="0"/>
              <a:t>Применение агрегированных префиксов</a:t>
            </a:r>
            <a:endParaRPr lang="ru-RU" dirty="0"/>
          </a:p>
          <a:p>
            <a:endParaRPr lang="ru-RU" dirty="0"/>
          </a:p>
        </p:txBody>
      </p:sp>
      <p:pic>
        <p:nvPicPr>
          <p:cNvPr id="2050" name="Picture 2" descr="\\VBOXSVR\kirill\Pictures\PTDC000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14" y="4113485"/>
            <a:ext cx="4687200" cy="229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\\VBOXSVR\kirill\Pictures\PTDC0009-12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775" y="5425281"/>
            <a:ext cx="3620977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\\VBOXSVR\kirill\Pictures\PTDC001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4234605"/>
            <a:ext cx="4279900" cy="102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836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 smtClean="0"/>
              <a:t>Полноклассовая</a:t>
            </a:r>
            <a:r>
              <a:rPr lang="ru-RU" dirty="0" smtClean="0"/>
              <a:t> и специализированная адресация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0448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5</a:t>
            </a:r>
            <a:r>
              <a:rPr lang="ru-RU" dirty="0" smtClean="0"/>
              <a:t> классов сетей: </a:t>
            </a:r>
            <a:r>
              <a:rPr lang="en-US" dirty="0" smtClean="0"/>
              <a:t>A, B, C, D, E (\8, \16, \24, Multicast, Reserved)</a:t>
            </a:r>
          </a:p>
          <a:p>
            <a:r>
              <a:rPr lang="ru-RU" dirty="0" smtClean="0"/>
              <a:t>Может вести к неэффективному использованию адресов</a:t>
            </a:r>
            <a:endParaRPr lang="ru-RU" dirty="0"/>
          </a:p>
        </p:txBody>
      </p:sp>
      <p:pic>
        <p:nvPicPr>
          <p:cNvPr id="3075" name="Picture 3" descr="\\VBOXSVR\kirill\Pictures\PTDC00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789040"/>
            <a:ext cx="5727605" cy="275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34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Специализированные адреса</a:t>
            </a:r>
            <a:endParaRPr lang="ru-RU" dirty="0"/>
          </a:p>
        </p:txBody>
      </p:sp>
      <p:pic>
        <p:nvPicPr>
          <p:cNvPr id="4098" name="Picture 2" descr="\\VBOXSVR\kirill\Pictures\PTDC00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4824"/>
            <a:ext cx="8541266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30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NAT – </a:t>
            </a:r>
            <a:r>
              <a:rPr lang="ru-RU" dirty="0" smtClean="0"/>
              <a:t>трансляция сетевого адреса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32856"/>
          </a:xfrm>
        </p:spPr>
        <p:txBody>
          <a:bodyPr>
            <a:normAutofit fontScale="85000" lnSpcReduction="20000"/>
          </a:bodyPr>
          <a:lstStyle/>
          <a:p>
            <a:r>
              <a:rPr lang="ru-RU" dirty="0" smtClean="0"/>
              <a:t>Решение проблемы дефицитного использования адресов</a:t>
            </a:r>
          </a:p>
          <a:p>
            <a:r>
              <a:rPr lang="ru-RU" dirty="0" smtClean="0"/>
              <a:t>Внутренние абонентские сети отделяются </a:t>
            </a:r>
            <a:r>
              <a:rPr lang="en-US" dirty="0" smtClean="0"/>
              <a:t>NAT-</a:t>
            </a:r>
            <a:r>
              <a:rPr lang="ru-RU" dirty="0" smtClean="0"/>
              <a:t>блоком</a:t>
            </a:r>
          </a:p>
          <a:p>
            <a:r>
              <a:rPr lang="en-US" dirty="0" smtClean="0"/>
              <a:t>NAT</a:t>
            </a:r>
            <a:r>
              <a:rPr lang="ru-RU" dirty="0" smtClean="0"/>
              <a:t> блок хранит таблицу трансляции пар «порт – адрес, порт»</a:t>
            </a:r>
            <a:endParaRPr lang="ru-RU" dirty="0"/>
          </a:p>
        </p:txBody>
      </p:sp>
      <p:pic>
        <p:nvPicPr>
          <p:cNvPr id="5122" name="Picture 2" descr="\\VBOXSVR\kirill\Pictures\PTDC001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149080"/>
            <a:ext cx="6041511" cy="2289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026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Особенности </a:t>
            </a:r>
            <a:r>
              <a:rPr lang="en-US" dirty="0" smtClean="0"/>
              <a:t>NAT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 smtClean="0"/>
              <a:t>Не выписывается в архитектуру </a:t>
            </a:r>
            <a:r>
              <a:rPr lang="en-US" dirty="0" smtClean="0"/>
              <a:t>IP</a:t>
            </a:r>
          </a:p>
          <a:p>
            <a:r>
              <a:rPr lang="en-US" dirty="0" smtClean="0"/>
              <a:t>NAT </a:t>
            </a:r>
            <a:r>
              <a:rPr lang="ru-RU" dirty="0" smtClean="0"/>
              <a:t>нарушает сквозной принцип: входящие пакеты не принимаются до тех пор, пока не отправлены исходящие</a:t>
            </a:r>
          </a:p>
          <a:p>
            <a:r>
              <a:rPr lang="en-US" dirty="0" smtClean="0"/>
              <a:t>NAT </a:t>
            </a:r>
            <a:r>
              <a:rPr lang="ru-RU" dirty="0" smtClean="0"/>
              <a:t>превращает Интернет в сеть, ориентированную на установление соединения</a:t>
            </a:r>
            <a:r>
              <a:rPr lang="en-US" dirty="0" smtClean="0"/>
              <a:t> NAT</a:t>
            </a:r>
            <a:r>
              <a:rPr lang="ru-RU" dirty="0" smtClean="0"/>
              <a:t>-блоку нельзя ломаться</a:t>
            </a:r>
          </a:p>
          <a:p>
            <a:r>
              <a:rPr lang="en-US" dirty="0" smtClean="0"/>
              <a:t>NAT </a:t>
            </a:r>
            <a:r>
              <a:rPr lang="ru-RU" dirty="0" smtClean="0"/>
              <a:t>нарушает принцип независимости уровней</a:t>
            </a:r>
            <a:endParaRPr lang="en-US" dirty="0" smtClean="0"/>
          </a:p>
          <a:p>
            <a:r>
              <a:rPr lang="en-US" dirty="0" smtClean="0"/>
              <a:t>NAT </a:t>
            </a:r>
            <a:r>
              <a:rPr lang="ru-RU" dirty="0" smtClean="0"/>
              <a:t>навязывает использование </a:t>
            </a:r>
            <a:r>
              <a:rPr lang="en-US" dirty="0" smtClean="0"/>
              <a:t>TCP </a:t>
            </a:r>
            <a:r>
              <a:rPr lang="ru-RU" dirty="0" smtClean="0"/>
              <a:t>и </a:t>
            </a:r>
            <a:r>
              <a:rPr lang="en-US" dirty="0" smtClean="0"/>
              <a:t>UDP</a:t>
            </a:r>
          </a:p>
          <a:p>
            <a:r>
              <a:rPr lang="ru-RU" dirty="0" smtClean="0"/>
              <a:t>Запрет на использование множественных соединений</a:t>
            </a:r>
          </a:p>
        </p:txBody>
      </p:sp>
    </p:spTree>
    <p:extLst>
      <p:ext uri="{BB962C8B-B14F-4D97-AF65-F5344CB8AC3E}">
        <p14:creationId xmlns:p14="http://schemas.microsoft.com/office/powerpoint/2010/main" val="1692482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Различие объединяемых сетей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395536" y="5373216"/>
            <a:ext cx="8229600" cy="1152128"/>
          </a:xfrm>
        </p:spPr>
        <p:txBody>
          <a:bodyPr>
            <a:normAutofit fontScale="70000" lnSpcReduction="20000"/>
          </a:bodyPr>
          <a:lstStyle/>
          <a:p>
            <a:r>
              <a:rPr lang="ru-RU" dirty="0" smtClean="0"/>
              <a:t>Объединение сетей средствами канального уровня (мосты) невозможно</a:t>
            </a:r>
          </a:p>
          <a:p>
            <a:r>
              <a:rPr lang="ru-RU" dirty="0" smtClean="0"/>
              <a:t>Маршрутизатор – устройство, объединяющее различные сети</a:t>
            </a:r>
            <a:endParaRPr lang="ru-RU" dirty="0"/>
          </a:p>
        </p:txBody>
      </p:sp>
      <p:pic>
        <p:nvPicPr>
          <p:cNvPr id="1026" name="Picture 2" descr="\\VBOXSVR\kirill\Pictures\PTDC00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8668442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530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Протокол </a:t>
            </a:r>
            <a:r>
              <a:rPr lang="en-US" smtClean="0"/>
              <a:t>IPv6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 smtClean="0"/>
              <a:t>Поддержка миллиардов хостов даже при неэффективном выделении адресов</a:t>
            </a:r>
          </a:p>
          <a:p>
            <a:r>
              <a:rPr lang="ru-RU" dirty="0" smtClean="0"/>
              <a:t>Уменьшение размеров таблиц маршрутизации</a:t>
            </a:r>
          </a:p>
          <a:p>
            <a:r>
              <a:rPr lang="ru-RU" dirty="0" smtClean="0"/>
              <a:t>Упрощение протокола для ускорения обработки на маршрутизаторе</a:t>
            </a:r>
          </a:p>
          <a:p>
            <a:r>
              <a:rPr lang="ru-RU" dirty="0" smtClean="0"/>
              <a:t>Большее внимание аспектам безопасности</a:t>
            </a:r>
          </a:p>
          <a:p>
            <a:r>
              <a:rPr lang="ru-RU" dirty="0" smtClean="0"/>
              <a:t>Большее внимание механизмам обеспечения качества обслуживания</a:t>
            </a:r>
          </a:p>
          <a:p>
            <a:r>
              <a:rPr lang="ru-RU" dirty="0" smtClean="0"/>
              <a:t>Упрощение работы многоадресных рассылок с помощью указания областей рассылки</a:t>
            </a:r>
          </a:p>
          <a:p>
            <a:r>
              <a:rPr lang="ru-RU" dirty="0" smtClean="0"/>
              <a:t>Возможность изменения положения хоста без необходимости смены его адреса</a:t>
            </a:r>
          </a:p>
          <a:p>
            <a:r>
              <a:rPr lang="ru-RU" dirty="0" smtClean="0"/>
              <a:t>Возможность совместной работы </a:t>
            </a:r>
            <a:r>
              <a:rPr lang="en-US" dirty="0" smtClean="0"/>
              <a:t>IPv4 </a:t>
            </a:r>
            <a:r>
              <a:rPr lang="ru-RU" dirty="0" smtClean="0"/>
              <a:t>и </a:t>
            </a:r>
            <a:r>
              <a:rPr lang="en-US" dirty="0" smtClean="0"/>
              <a:t>IPv6, </a:t>
            </a:r>
            <a:r>
              <a:rPr lang="ru-RU" dirty="0" smtClean="0"/>
              <a:t>возможность дальнейшего развития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0176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Заголовок </a:t>
            </a:r>
            <a:r>
              <a:rPr lang="en-US" dirty="0" smtClean="0"/>
              <a:t>IPv6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755576" y="692696"/>
                <a:ext cx="8136904" cy="3096344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ru-RU" dirty="0" smtClean="0"/>
                  <a:t>Отказ от контрольной суммы заголовка и фрагментации</a:t>
                </a:r>
              </a:p>
              <a:p>
                <a:r>
                  <a:rPr lang="ru-RU" dirty="0" smtClean="0"/>
                  <a:t>Поле дифференциального обслуживания</a:t>
                </a:r>
              </a:p>
              <a:p>
                <a:r>
                  <a:rPr lang="ru-RU" dirty="0" smtClean="0"/>
                  <a:t>Появление метки потока – для установления псевдо-соединения</a:t>
                </a:r>
              </a:p>
              <a:p>
                <a:r>
                  <a:rPr lang="ru-RU" dirty="0" smtClean="0"/>
                  <a:t>Возможность добавления дополнительных заголовков в формате </a:t>
                </a:r>
                <a:r>
                  <a:rPr lang="en-US" dirty="0" smtClean="0"/>
                  <a:t>TLV</a:t>
                </a:r>
                <a:endParaRPr lang="ru-RU" dirty="0" smtClean="0"/>
              </a:p>
              <a:p>
                <a:r>
                  <a:rPr lang="ru-RU" dirty="0" smtClean="0"/>
                  <a:t>Более точные названия полей</a:t>
                </a:r>
                <a:endParaRPr lang="en-US" dirty="0" smtClean="0"/>
              </a:p>
              <a:p>
                <a:r>
                  <a:rPr lang="ru-RU" dirty="0" smtClean="0"/>
                  <a:t>Число адресов: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/>
                      </a:rPr>
                      <m:t>6.6</m:t>
                    </m:r>
                    <m:r>
                      <a:rPr lang="en-US" b="0" i="1" smtClean="0">
                        <a:latin typeface="Cambria Math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23</m:t>
                        </m:r>
                      </m:sup>
                    </m:sSup>
                  </m:oMath>
                </a14:m>
                <a:r>
                  <a:rPr lang="ru-RU" dirty="0" smtClean="0"/>
                  <a:t> на квадратный метр Земли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5576" y="692696"/>
                <a:ext cx="8136904" cy="3096344"/>
              </a:xfrm>
              <a:blipFill rotWithShape="1">
                <a:blip r:embed="rId2"/>
                <a:stretch>
                  <a:fillRect l="-1124" t="-3543" r="-9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 descr="\\VBOXSVR\kirill\Pictures\IPv6_header_rv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643076"/>
            <a:ext cx="5126177" cy="321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748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Дополнительные заголовки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699219"/>
              </p:ext>
            </p:extLst>
          </p:nvPr>
        </p:nvGraphicFramePr>
        <p:xfrm>
          <a:off x="467544" y="1196750"/>
          <a:ext cx="8229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252028">
                <a:tc>
                  <a:txBody>
                    <a:bodyPr/>
                    <a:lstStyle/>
                    <a:p>
                      <a:r>
                        <a:rPr lang="ru-RU" dirty="0" smtClean="0"/>
                        <a:t>Дополнительный заголовок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Описание</a:t>
                      </a:r>
                      <a:endParaRPr lang="ru-RU" dirty="0"/>
                    </a:p>
                  </a:txBody>
                  <a:tcPr/>
                </a:tc>
              </a:tr>
              <a:tr h="441049">
                <a:tc>
                  <a:txBody>
                    <a:bodyPr/>
                    <a:lstStyle/>
                    <a:p>
                      <a:r>
                        <a:rPr lang="ru-RU" dirty="0" smtClean="0"/>
                        <a:t>Параметры</a:t>
                      </a:r>
                      <a:r>
                        <a:rPr lang="ru-RU" baseline="0" dirty="0" smtClean="0"/>
                        <a:t> маршрутизации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Различная информация для маршрутизаторов</a:t>
                      </a:r>
                      <a:endParaRPr lang="ru-RU" dirty="0"/>
                    </a:p>
                  </a:txBody>
                  <a:tcPr/>
                </a:tc>
              </a:tr>
              <a:tr h="441049">
                <a:tc>
                  <a:txBody>
                    <a:bodyPr/>
                    <a:lstStyle/>
                    <a:p>
                      <a:r>
                        <a:rPr lang="ru-RU" dirty="0" smtClean="0"/>
                        <a:t>Параметры получателя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Дополнительная информация для</a:t>
                      </a:r>
                      <a:r>
                        <a:rPr lang="ru-RU" baseline="0" dirty="0" smtClean="0"/>
                        <a:t> получателя</a:t>
                      </a:r>
                      <a:endParaRPr lang="ru-RU" dirty="0"/>
                    </a:p>
                  </a:txBody>
                  <a:tcPr/>
                </a:tc>
              </a:tr>
              <a:tr h="441049">
                <a:tc>
                  <a:txBody>
                    <a:bodyPr/>
                    <a:lstStyle/>
                    <a:p>
                      <a:r>
                        <a:rPr lang="ru-RU" dirty="0" smtClean="0"/>
                        <a:t>Маршрутизация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Частичный список транзитных маршрутизаторов на пути пакета</a:t>
                      </a:r>
                      <a:endParaRPr lang="ru-RU" dirty="0"/>
                    </a:p>
                  </a:txBody>
                  <a:tcPr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ru-RU" dirty="0" smtClean="0"/>
                        <a:t>Фрагментация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Управление фрагментами дейтаграмм</a:t>
                      </a:r>
                      <a:endParaRPr lang="ru-RU" dirty="0"/>
                    </a:p>
                  </a:txBody>
                  <a:tcPr/>
                </a:tc>
              </a:tr>
              <a:tr h="252028">
                <a:tc>
                  <a:txBody>
                    <a:bodyPr/>
                    <a:lstStyle/>
                    <a:p>
                      <a:r>
                        <a:rPr lang="ru-RU" dirty="0" smtClean="0"/>
                        <a:t>Аутентификация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Проверка подлинности отправителя</a:t>
                      </a:r>
                      <a:endParaRPr lang="ru-RU" dirty="0"/>
                    </a:p>
                  </a:txBody>
                  <a:tcPr/>
                </a:tc>
              </a:tr>
              <a:tr h="441049">
                <a:tc>
                  <a:txBody>
                    <a:bodyPr/>
                    <a:lstStyle/>
                    <a:p>
                      <a:r>
                        <a:rPr lang="ru-RU" dirty="0" smtClean="0"/>
                        <a:t>Шифрованные данные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Информация о шифрованном содержимом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5687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Дополнительные заголовки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dirty="0" smtClean="0"/>
              <a:t>TLV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845023"/>
          </a:xfrm>
        </p:spPr>
        <p:txBody>
          <a:bodyPr>
            <a:normAutofit fontScale="85000" lnSpcReduction="10000"/>
          </a:bodyPr>
          <a:lstStyle/>
          <a:p>
            <a:r>
              <a:rPr lang="ru-RU" dirty="0" smtClean="0"/>
              <a:t>Тип</a:t>
            </a:r>
            <a:r>
              <a:rPr lang="en-US" dirty="0" smtClean="0"/>
              <a:t> (194)</a:t>
            </a:r>
            <a:r>
              <a:rPr lang="ru-RU" dirty="0" smtClean="0"/>
              <a:t>: первые два бита указывают, что делать с пакетом, если маршрутизатор «не понял» заголовок</a:t>
            </a:r>
          </a:p>
          <a:p>
            <a:r>
              <a:rPr lang="ru-RU" dirty="0" smtClean="0"/>
              <a:t>Длина</a:t>
            </a:r>
            <a:r>
              <a:rPr lang="en-US" dirty="0" smtClean="0"/>
              <a:t> (4)</a:t>
            </a:r>
            <a:r>
              <a:rPr lang="ru-RU" dirty="0" smtClean="0"/>
              <a:t>: 1 байт, количество байт в заголовке</a:t>
            </a:r>
          </a:p>
          <a:p>
            <a:r>
              <a:rPr lang="ru-RU" dirty="0" smtClean="0"/>
              <a:t>Значение (длина полезной нагрузки для больших дейтаграмм) – содержимое</a:t>
            </a:r>
          </a:p>
          <a:p>
            <a:pPr marL="0" indent="0" algn="ctr">
              <a:buNone/>
            </a:pPr>
            <a:r>
              <a:rPr lang="ru-RU" dirty="0" smtClean="0"/>
              <a:t>Общие для дополнительных заголовков поля:</a:t>
            </a:r>
          </a:p>
          <a:p>
            <a:r>
              <a:rPr lang="ru-RU" dirty="0" smtClean="0"/>
              <a:t>Следующий заголовок</a:t>
            </a:r>
          </a:p>
          <a:p>
            <a:r>
              <a:rPr lang="ru-RU" dirty="0" smtClean="0"/>
              <a:t>Длина дополнительного заголовка без фиксированной части (0)</a:t>
            </a:r>
          </a:p>
          <a:p>
            <a:endParaRPr lang="ru-RU" dirty="0"/>
          </a:p>
        </p:txBody>
      </p:sp>
      <p:pic>
        <p:nvPicPr>
          <p:cNvPr id="5" name="Picture 2" descr="\\VBOXSVR\kirill\Pictures\PTDC001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5614516"/>
            <a:ext cx="5983710" cy="124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33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Управляющие протоколы Интернета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61662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ICMP – </a:t>
            </a:r>
            <a:r>
              <a:rPr lang="ru-RU" dirty="0" smtClean="0"/>
              <a:t>протокол управляющих сообщений Интернета</a:t>
            </a:r>
          </a:p>
          <a:p>
            <a:pPr lvl="1"/>
            <a:r>
              <a:rPr lang="ru-RU" dirty="0" smtClean="0"/>
              <a:t>Адресат недоступен</a:t>
            </a:r>
          </a:p>
          <a:p>
            <a:pPr lvl="1"/>
            <a:r>
              <a:rPr lang="ru-RU" dirty="0" smtClean="0"/>
              <a:t>Время истекло</a:t>
            </a:r>
          </a:p>
          <a:p>
            <a:pPr lvl="1"/>
            <a:r>
              <a:rPr lang="ru-RU" dirty="0" smtClean="0"/>
              <a:t>Проблема с параметром</a:t>
            </a:r>
          </a:p>
          <a:p>
            <a:pPr lvl="1"/>
            <a:r>
              <a:rPr lang="ru-RU" dirty="0" smtClean="0"/>
              <a:t>Гашение источника</a:t>
            </a:r>
          </a:p>
          <a:p>
            <a:pPr lvl="1"/>
            <a:r>
              <a:rPr lang="ru-RU" dirty="0" smtClean="0"/>
              <a:t>Переадресовать</a:t>
            </a:r>
          </a:p>
          <a:p>
            <a:pPr lvl="1"/>
            <a:r>
              <a:rPr lang="ru-RU" dirty="0" smtClean="0"/>
              <a:t>Запрос отклика и отклик (с временным штампом и без него)</a:t>
            </a:r>
          </a:p>
          <a:p>
            <a:pPr lvl="1"/>
            <a:r>
              <a:rPr lang="ru-RU" dirty="0" smtClean="0"/>
              <a:t>Объявление маршрутизатора/запрос к маршрутизатору</a:t>
            </a:r>
          </a:p>
          <a:p>
            <a:r>
              <a:rPr lang="en-US" dirty="0" smtClean="0"/>
              <a:t>ARP – </a:t>
            </a:r>
            <a:r>
              <a:rPr lang="ru-RU" dirty="0" smtClean="0"/>
              <a:t>протокол разрешения адресов</a:t>
            </a:r>
          </a:p>
          <a:p>
            <a:pPr lvl="1"/>
            <a:r>
              <a:rPr lang="ru-RU" dirty="0" smtClean="0"/>
              <a:t>Широковещательный запрос </a:t>
            </a:r>
            <a:r>
              <a:rPr lang="en-US" dirty="0" smtClean="0"/>
              <a:t>IP </a:t>
            </a:r>
            <a:r>
              <a:rPr lang="ru-RU" dirty="0" smtClean="0"/>
              <a:t>адреса</a:t>
            </a:r>
          </a:p>
          <a:p>
            <a:pPr lvl="1"/>
            <a:r>
              <a:rPr lang="ru-RU" dirty="0" smtClean="0"/>
              <a:t>Добровольное </a:t>
            </a:r>
            <a:r>
              <a:rPr lang="en-US" dirty="0" smtClean="0"/>
              <a:t>ARP </a:t>
            </a:r>
            <a:r>
              <a:rPr lang="ru-RU" dirty="0" smtClean="0"/>
              <a:t>сообщение (о своем адресе) при смене настроек</a:t>
            </a:r>
          </a:p>
          <a:p>
            <a:r>
              <a:rPr lang="en-US" dirty="0" smtClean="0"/>
              <a:t>DHCP – </a:t>
            </a:r>
            <a:r>
              <a:rPr lang="ru-RU" dirty="0" smtClean="0"/>
              <a:t>протокол динамической конфигурации узла</a:t>
            </a:r>
          </a:p>
          <a:p>
            <a:pPr lvl="1"/>
            <a:r>
              <a:rPr lang="ru-RU" dirty="0" smtClean="0"/>
              <a:t>Получение </a:t>
            </a:r>
            <a:r>
              <a:rPr lang="en-US" dirty="0" smtClean="0"/>
              <a:t>IP </a:t>
            </a:r>
            <a:r>
              <a:rPr lang="ru-RU" dirty="0" smtClean="0"/>
              <a:t>адреса</a:t>
            </a:r>
          </a:p>
          <a:p>
            <a:pPr lvl="1"/>
            <a:r>
              <a:rPr lang="ru-RU" dirty="0" smtClean="0"/>
              <a:t>Получение настроек сети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4297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Коммутация меток и </a:t>
            </a:r>
            <a:r>
              <a:rPr lang="en-US" dirty="0" smtClean="0"/>
              <a:t>MPLS: </a:t>
            </a:r>
            <a:r>
              <a:rPr lang="en-US" dirty="0" err="1" smtClean="0"/>
              <a:t>MultiProtocol</a:t>
            </a:r>
            <a:r>
              <a:rPr lang="en-US" dirty="0" smtClean="0"/>
              <a:t> Label Switching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412976"/>
          </a:xfrm>
        </p:spPr>
        <p:txBody>
          <a:bodyPr>
            <a:normAutofit fontScale="77500" lnSpcReduction="20000"/>
          </a:bodyPr>
          <a:lstStyle/>
          <a:p>
            <a:r>
              <a:rPr lang="ru-RU" dirty="0" smtClean="0"/>
              <a:t>Быстрая процедура коммутации по метке (вместо поиска по префиксу): </a:t>
            </a:r>
            <a:r>
              <a:rPr lang="en-US" dirty="0" smtClean="0"/>
              <a:t>switching/forwarding</a:t>
            </a:r>
          </a:p>
          <a:p>
            <a:r>
              <a:rPr lang="ru-RU" dirty="0" smtClean="0"/>
              <a:t>Независимость от </a:t>
            </a:r>
            <a:r>
              <a:rPr lang="en-US" dirty="0" smtClean="0"/>
              <a:t>IP</a:t>
            </a:r>
          </a:p>
          <a:p>
            <a:r>
              <a:rPr lang="ru-RU" dirty="0" smtClean="0"/>
              <a:t>Метка прибывшего пакета – индекс в таблицы выходной линии и новой метки</a:t>
            </a:r>
          </a:p>
          <a:p>
            <a:r>
              <a:rPr lang="ru-RU" dirty="0" smtClean="0"/>
              <a:t>Первая метка ставится пограничным маршрутизатором</a:t>
            </a:r>
          </a:p>
          <a:p>
            <a:r>
              <a:rPr lang="ru-RU" dirty="0" smtClean="0"/>
              <a:t>Группировка потоков по классам эквивалентности</a:t>
            </a:r>
          </a:p>
          <a:p>
            <a:r>
              <a:rPr lang="ru-RU" dirty="0" smtClean="0"/>
              <a:t>Отсутствует фаза установления соединения: есть таблицы </a:t>
            </a:r>
            <a:r>
              <a:rPr lang="en-US" dirty="0" smtClean="0"/>
              <a:t>IP </a:t>
            </a:r>
            <a:r>
              <a:rPr lang="ru-RU" dirty="0" smtClean="0"/>
              <a:t>маршрутизации</a:t>
            </a:r>
            <a:endParaRPr lang="ru-RU" dirty="0"/>
          </a:p>
        </p:txBody>
      </p:sp>
      <p:pic>
        <p:nvPicPr>
          <p:cNvPr id="3074" name="Picture 2" descr="\\VBOXSVR\kirill\Pictures\PTDC001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797152"/>
            <a:ext cx="4407589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211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71420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Маршрутизация в Интернете: протокол внутреннего шлюза </a:t>
            </a:r>
            <a:r>
              <a:rPr lang="en-US" dirty="0" smtClean="0"/>
              <a:t>OSPF</a:t>
            </a:r>
            <a:r>
              <a:rPr lang="ru-RU" dirty="0" smtClean="0"/>
              <a:t> (</a:t>
            </a:r>
            <a:r>
              <a:rPr lang="en-US" dirty="0" smtClean="0"/>
              <a:t>Open Shortest Path First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536504"/>
          </a:xfrm>
        </p:spPr>
        <p:txBody>
          <a:bodyPr>
            <a:normAutofit fontScale="85000" lnSpcReduction="10000"/>
          </a:bodyPr>
          <a:lstStyle/>
          <a:p>
            <a:r>
              <a:rPr lang="ru-RU" dirty="0" smtClean="0"/>
              <a:t>Изначально использовались </a:t>
            </a:r>
            <a:r>
              <a:rPr lang="en-US" dirty="0" smtClean="0"/>
              <a:t>DV-</a:t>
            </a:r>
            <a:r>
              <a:rPr lang="ru-RU" dirty="0" smtClean="0"/>
              <a:t>протоколы, основанные на алгоритме Беллмана-Форда (</a:t>
            </a:r>
            <a:r>
              <a:rPr lang="en-US" dirty="0" smtClean="0"/>
              <a:t>RIP</a:t>
            </a:r>
            <a:r>
              <a:rPr lang="ru-RU" dirty="0" smtClean="0"/>
              <a:t>)</a:t>
            </a:r>
            <a:endParaRPr lang="en-US" dirty="0" smtClean="0"/>
          </a:p>
          <a:p>
            <a:pPr lvl="1"/>
            <a:r>
              <a:rPr lang="ru-RU" dirty="0" smtClean="0"/>
              <a:t>Медленная сходимость с ростом сети</a:t>
            </a:r>
          </a:p>
          <a:p>
            <a:pPr lvl="1"/>
            <a:r>
              <a:rPr lang="ru-RU" dirty="0" smtClean="0"/>
              <a:t>Проблема счета до бесконечности</a:t>
            </a:r>
          </a:p>
          <a:p>
            <a:r>
              <a:rPr lang="ru-RU" dirty="0" smtClean="0"/>
              <a:t>На смену </a:t>
            </a:r>
            <a:r>
              <a:rPr lang="en-US" dirty="0" smtClean="0"/>
              <a:t>RIP </a:t>
            </a:r>
            <a:r>
              <a:rPr lang="ru-RU" dirty="0" smtClean="0"/>
              <a:t>пришли </a:t>
            </a:r>
            <a:r>
              <a:rPr lang="en-US" dirty="0" smtClean="0"/>
              <a:t>LS-</a:t>
            </a:r>
            <a:r>
              <a:rPr lang="ru-RU" dirty="0" smtClean="0"/>
              <a:t>протоколы</a:t>
            </a:r>
            <a:endParaRPr lang="en-US" dirty="0" smtClean="0"/>
          </a:p>
          <a:p>
            <a:r>
              <a:rPr lang="ru-RU" dirty="0" smtClean="0"/>
              <a:t>Необходимо при работе учитывать тип сервиса</a:t>
            </a:r>
          </a:p>
          <a:p>
            <a:r>
              <a:rPr lang="ru-RU" dirty="0" smtClean="0"/>
              <a:t>Необходимы механизмы распределения нагрузки</a:t>
            </a:r>
          </a:p>
          <a:p>
            <a:r>
              <a:rPr lang="ru-RU" dirty="0" smtClean="0"/>
              <a:t>Поддержка  иерархических систем</a:t>
            </a:r>
          </a:p>
          <a:p>
            <a:r>
              <a:rPr lang="ru-RU" dirty="0" smtClean="0"/>
              <a:t>Защита служебной информации</a:t>
            </a:r>
          </a:p>
          <a:p>
            <a:r>
              <a:rPr lang="ru-RU" dirty="0" smtClean="0"/>
              <a:t>В 1990 стандартизован </a:t>
            </a:r>
            <a:r>
              <a:rPr lang="en-US" dirty="0" smtClean="0"/>
              <a:t>OSPF (RFC-2328)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4745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OSPF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196753"/>
            <a:ext cx="8229600" cy="2016224"/>
          </a:xfrm>
        </p:spPr>
        <p:txBody>
          <a:bodyPr>
            <a:normAutofit fontScale="85000" lnSpcReduction="20000"/>
          </a:bodyPr>
          <a:lstStyle/>
          <a:p>
            <a:r>
              <a:rPr lang="ru-RU" dirty="0" smtClean="0"/>
              <a:t>Поддерживает двухточечные линии (</a:t>
            </a:r>
            <a:r>
              <a:rPr lang="en-US" dirty="0" smtClean="0"/>
              <a:t>SONET</a:t>
            </a:r>
            <a:r>
              <a:rPr lang="ru-RU" dirty="0" smtClean="0"/>
              <a:t>)</a:t>
            </a:r>
            <a:r>
              <a:rPr lang="en-US" dirty="0" smtClean="0"/>
              <a:t> </a:t>
            </a:r>
            <a:r>
              <a:rPr lang="ru-RU" dirty="0" smtClean="0"/>
              <a:t>и широковещательные сети (большинство ЛВС)</a:t>
            </a:r>
          </a:p>
          <a:p>
            <a:r>
              <a:rPr lang="ru-RU" dirty="0" smtClean="0"/>
              <a:t>Построение направленного графа сети</a:t>
            </a:r>
          </a:p>
          <a:p>
            <a:r>
              <a:rPr lang="ru-RU" dirty="0" smtClean="0"/>
              <a:t>Построение </a:t>
            </a:r>
            <a:r>
              <a:rPr lang="en-US" dirty="0" smtClean="0"/>
              <a:t>ECMP</a:t>
            </a:r>
            <a:r>
              <a:rPr lang="ru-RU" dirty="0" smtClean="0"/>
              <a:t>(</a:t>
            </a:r>
            <a:r>
              <a:rPr lang="en-US" dirty="0" smtClean="0"/>
              <a:t>Equal Cost Multi-Path</a:t>
            </a:r>
            <a:r>
              <a:rPr lang="ru-RU" dirty="0" smtClean="0"/>
              <a:t>)</a:t>
            </a:r>
            <a:r>
              <a:rPr lang="en-US" dirty="0" smtClean="0"/>
              <a:t> – </a:t>
            </a:r>
            <a:r>
              <a:rPr lang="ru-RU" dirty="0" smtClean="0"/>
              <a:t>множества равноценных маршрутов</a:t>
            </a:r>
            <a:endParaRPr lang="ru-RU" dirty="0"/>
          </a:p>
        </p:txBody>
      </p:sp>
      <p:pic>
        <p:nvPicPr>
          <p:cNvPr id="1026" name="Picture 2" descr="\\VBOXSVR\kirill\Pictures\PTDC002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439" y="3140968"/>
            <a:ext cx="5269220" cy="3530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1437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OSPF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268761"/>
            <a:ext cx="8229600" cy="2232247"/>
          </a:xfrm>
        </p:spPr>
        <p:txBody>
          <a:bodyPr>
            <a:normAutofit fontScale="85000" lnSpcReduction="10000"/>
          </a:bodyPr>
          <a:lstStyle/>
          <a:p>
            <a:r>
              <a:rPr lang="ru-RU" dirty="0" smtClean="0"/>
              <a:t>Деление автономной системы на области</a:t>
            </a:r>
          </a:p>
          <a:p>
            <a:r>
              <a:rPr lang="ru-RU" dirty="0" smtClean="0"/>
              <a:t>Определение магистральных областей, тупиковых областей, пограничных маршрутизаторов</a:t>
            </a:r>
          </a:p>
          <a:p>
            <a:r>
              <a:rPr lang="ru-RU" dirty="0" smtClean="0"/>
              <a:t>Единый алгоритм выбора кратчайшего пути в каждой области</a:t>
            </a:r>
          </a:p>
        </p:txBody>
      </p:sp>
      <p:pic>
        <p:nvPicPr>
          <p:cNvPr id="2050" name="Picture 2" descr="\\VBOXSVR\kirill\Pictures\PTDC00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501008"/>
            <a:ext cx="7128793" cy="295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1859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OSPF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 smtClean="0"/>
              <a:t>Обмен информацией между смежными маршрутизаторами</a:t>
            </a:r>
          </a:p>
          <a:p>
            <a:pPr lvl="1"/>
            <a:r>
              <a:rPr lang="ru-RU" dirty="0" smtClean="0"/>
              <a:t>Определение назначенного маршрутизатора и запасного назначенного маршрутизатора</a:t>
            </a:r>
          </a:p>
          <a:p>
            <a:pPr lvl="1"/>
            <a:r>
              <a:rPr lang="ru-RU" dirty="0" smtClean="0"/>
              <a:t>Назначенный считается смежным со всеми маршрутизаторами сети</a:t>
            </a:r>
          </a:p>
          <a:p>
            <a:pPr lvl="1"/>
            <a:r>
              <a:rPr lang="ru-RU" dirty="0" smtClean="0"/>
              <a:t>Соседние </a:t>
            </a:r>
            <a:r>
              <a:rPr lang="ru-RU" dirty="0" err="1" smtClean="0"/>
              <a:t>маршрутищзаторы</a:t>
            </a:r>
            <a:r>
              <a:rPr lang="ru-RU" dirty="0" smtClean="0"/>
              <a:t>, не являющиеся смежными, информацией не обмениваются</a:t>
            </a:r>
          </a:p>
          <a:p>
            <a:r>
              <a:rPr lang="ru-RU" dirty="0" smtClean="0"/>
              <a:t>Распространение каждым маршрутизатором служебной информации (методом заливки) до всех своих смежных маршрутизаторов</a:t>
            </a:r>
          </a:p>
          <a:p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8420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Способы объединения сетей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268761"/>
            <a:ext cx="8229600" cy="1008111"/>
          </a:xfrm>
        </p:spPr>
        <p:txBody>
          <a:bodyPr>
            <a:normAutofit fontScale="77500" lnSpcReduction="20000"/>
          </a:bodyPr>
          <a:lstStyle/>
          <a:p>
            <a:r>
              <a:rPr lang="ru-RU" dirty="0" smtClean="0"/>
              <a:t>Единый формат пакетов для всех технологий передачи данных – необходим отдельный уровень (сетевой) с универсальной адресацией (</a:t>
            </a:r>
            <a:r>
              <a:rPr lang="en-US" dirty="0" smtClean="0"/>
              <a:t>IP</a:t>
            </a:r>
            <a:r>
              <a:rPr lang="ru-RU" dirty="0" smtClean="0"/>
              <a:t>)</a:t>
            </a:r>
            <a:endParaRPr lang="ru-RU" dirty="0"/>
          </a:p>
        </p:txBody>
      </p:sp>
      <p:pic>
        <p:nvPicPr>
          <p:cNvPr id="2050" name="Picture 2" descr="\\VBOXSVR\kirill\Pictures\PTDC00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204864"/>
            <a:ext cx="4288505" cy="221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539552" y="4509120"/>
            <a:ext cx="8229600" cy="234888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Многопротокольные маршрутизаторы – поддержка нескольких протоколов(несовместимых?). Осуществляет преобразование протоколов (добавлять еще один уровень некуда)</a:t>
            </a:r>
          </a:p>
          <a:p>
            <a:r>
              <a:rPr lang="en-US" dirty="0" smtClean="0"/>
              <a:t>IP</a:t>
            </a:r>
            <a:r>
              <a:rPr lang="ru-RU" dirty="0" smtClean="0"/>
              <a:t> – «наименьший общий делитель», обеспечивающий совместимость протоколов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9861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Сообщения </a:t>
            </a:r>
            <a:r>
              <a:rPr lang="en-US" dirty="0" smtClean="0"/>
              <a:t>OSPF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ru-RU" dirty="0"/>
          </a:p>
        </p:txBody>
      </p:sp>
      <p:pic>
        <p:nvPicPr>
          <p:cNvPr id="3074" name="Picture 2" descr="\\VBOXSVR\kirill\Pictures\PTDC00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88840"/>
            <a:ext cx="8123070" cy="231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2001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Border Gateway Protocol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fontScale="77500" lnSpcReduction="20000"/>
          </a:bodyPr>
          <a:lstStyle/>
          <a:p>
            <a:r>
              <a:rPr lang="ru-RU" dirty="0" smtClean="0"/>
              <a:t>Выбор маршрутов между автономными системами</a:t>
            </a:r>
          </a:p>
          <a:p>
            <a:r>
              <a:rPr lang="ru-RU" dirty="0" smtClean="0"/>
              <a:t>Учет «политических решений» при выборе маршрутов (в отличие от критерия эффективности </a:t>
            </a:r>
            <a:r>
              <a:rPr lang="en-US" dirty="0" smtClean="0"/>
              <a:t>OSPF</a:t>
            </a:r>
            <a:r>
              <a:rPr lang="ru-RU" dirty="0" smtClean="0"/>
              <a:t>), например:</a:t>
            </a:r>
          </a:p>
          <a:p>
            <a:pPr lvl="1"/>
            <a:r>
              <a:rPr lang="ru-RU" dirty="0" smtClean="0"/>
              <a:t>Не передавать коммерческий трафик в образовательные сети</a:t>
            </a:r>
          </a:p>
          <a:p>
            <a:pPr lvl="1"/>
            <a:r>
              <a:rPr lang="ru-RU" dirty="0" smtClean="0"/>
              <a:t>Не прокладывать через Ирак маршрут, начинающийся в Пентагоне</a:t>
            </a:r>
          </a:p>
          <a:p>
            <a:pPr lvl="1"/>
            <a:r>
              <a:rPr lang="ru-RU" dirty="0" smtClean="0"/>
              <a:t>Использовать </a:t>
            </a:r>
            <a:r>
              <a:rPr lang="en-US" dirty="0" err="1" smtClean="0"/>
              <a:t>TeliaSonera</a:t>
            </a:r>
            <a:r>
              <a:rPr lang="en-US" dirty="0" smtClean="0"/>
              <a:t> </a:t>
            </a:r>
            <a:r>
              <a:rPr lang="ru-RU" dirty="0" smtClean="0"/>
              <a:t>вместо </a:t>
            </a:r>
            <a:r>
              <a:rPr lang="en-US" dirty="0" smtClean="0"/>
              <a:t>Verizon</a:t>
            </a:r>
            <a:r>
              <a:rPr lang="ru-RU" dirty="0" smtClean="0"/>
              <a:t>, так как дешевле</a:t>
            </a:r>
          </a:p>
          <a:p>
            <a:pPr lvl="1"/>
            <a:r>
              <a:rPr lang="ru-RU" dirty="0" smtClean="0"/>
              <a:t>И т.д.</a:t>
            </a:r>
          </a:p>
          <a:p>
            <a:r>
              <a:rPr lang="ru-RU" dirty="0" smtClean="0"/>
              <a:t>Транзитные услуги</a:t>
            </a:r>
          </a:p>
          <a:p>
            <a:pPr lvl="1"/>
            <a:r>
              <a:rPr lang="ru-RU" dirty="0" smtClean="0"/>
              <a:t>Провайдер-клиент платит за отправку пакетов на любой адрес в сети Интернет</a:t>
            </a:r>
          </a:p>
          <a:p>
            <a:pPr lvl="1"/>
            <a:r>
              <a:rPr lang="ru-RU" dirty="0" smtClean="0"/>
              <a:t>Провайдеру-клиенту передается маршрутная информация о всех требуемых сетях</a:t>
            </a:r>
          </a:p>
          <a:p>
            <a:pPr lvl="1"/>
            <a:r>
              <a:rPr lang="ru-RU" dirty="0" smtClean="0"/>
              <a:t>Провайдер-клиент предоставляет все свои адреса</a:t>
            </a:r>
          </a:p>
        </p:txBody>
      </p:sp>
    </p:spTree>
    <p:extLst>
      <p:ext uri="{BB962C8B-B14F-4D97-AF65-F5344CB8AC3E}">
        <p14:creationId xmlns:p14="http://schemas.microsoft.com/office/powerpoint/2010/main" val="912644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Предоставление транзитных услуг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7787208" cy="2620888"/>
          </a:xfrm>
        </p:spPr>
        <p:txBody>
          <a:bodyPr>
            <a:normAutofit fontScale="85000" lnSpcReduction="10000"/>
          </a:bodyPr>
          <a:lstStyle/>
          <a:p>
            <a:r>
              <a:rPr lang="ru-RU" dirty="0" smtClean="0"/>
              <a:t>Прямое объединение сетей для сокращение расходов (</a:t>
            </a:r>
            <a:r>
              <a:rPr lang="en-US" dirty="0" smtClean="0"/>
              <a:t>Peering</a:t>
            </a:r>
            <a:r>
              <a:rPr lang="ru-RU" dirty="0" smtClean="0"/>
              <a:t>)</a:t>
            </a:r>
            <a:endParaRPr lang="en-US" dirty="0" smtClean="0"/>
          </a:p>
          <a:p>
            <a:r>
              <a:rPr lang="en-US" dirty="0" smtClean="0"/>
              <a:t>AS3 </a:t>
            </a:r>
            <a:r>
              <a:rPr lang="ru-RU" dirty="0" smtClean="0"/>
              <a:t>запрещает передачу транзитного трафика через себя</a:t>
            </a:r>
          </a:p>
          <a:p>
            <a:r>
              <a:rPr lang="en-US" dirty="0" smtClean="0"/>
              <a:t>AS2 </a:t>
            </a:r>
            <a:r>
              <a:rPr lang="ru-RU" dirty="0" smtClean="0"/>
              <a:t>и </a:t>
            </a:r>
            <a:r>
              <a:rPr lang="en-US" dirty="0" smtClean="0"/>
              <a:t>AS4 </a:t>
            </a:r>
            <a:r>
              <a:rPr lang="ru-RU" dirty="0" smtClean="0"/>
              <a:t>пользуются транзитными услугами </a:t>
            </a:r>
            <a:r>
              <a:rPr lang="en-US" dirty="0" smtClean="0"/>
              <a:t>AS1</a:t>
            </a:r>
          </a:p>
          <a:p>
            <a:r>
              <a:rPr lang="ru-RU" dirty="0" smtClean="0"/>
              <a:t>Тупиковые сети (</a:t>
            </a:r>
            <a:r>
              <a:rPr lang="en-US" dirty="0" smtClean="0"/>
              <a:t>A, B, C</a:t>
            </a:r>
            <a:r>
              <a:rPr lang="ru-RU" dirty="0" smtClean="0"/>
              <a:t>)</a:t>
            </a:r>
            <a:r>
              <a:rPr lang="en-US" dirty="0" smtClean="0"/>
              <a:t> </a:t>
            </a:r>
            <a:r>
              <a:rPr lang="ru-RU" dirty="0" smtClean="0"/>
              <a:t> не используют </a:t>
            </a:r>
            <a:r>
              <a:rPr lang="en-US" dirty="0" smtClean="0"/>
              <a:t>BGP</a:t>
            </a:r>
            <a:endParaRPr lang="ru-RU" dirty="0" smtClean="0"/>
          </a:p>
        </p:txBody>
      </p:sp>
      <p:pic>
        <p:nvPicPr>
          <p:cNvPr id="4098" name="Picture 2" descr="\\VBOXSVR\kirill\Pictures\PTDC00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411935"/>
            <a:ext cx="5189289" cy="209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14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Распространение информации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340769"/>
            <a:ext cx="8229600" cy="165618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BGP – Distance Vector</a:t>
            </a:r>
          </a:p>
          <a:p>
            <a:r>
              <a:rPr lang="ru-RU" dirty="0" smtClean="0"/>
              <a:t>Вместо стоимостей маршрутов сообщаются точные маршруты – протокол векторов маршрутов</a:t>
            </a:r>
          </a:p>
          <a:p>
            <a:r>
              <a:rPr lang="ru-RU" dirty="0" smtClean="0"/>
              <a:t>Обмен сообщениями – посредством </a:t>
            </a:r>
            <a:r>
              <a:rPr lang="en-US" dirty="0" smtClean="0"/>
              <a:t>TCP</a:t>
            </a:r>
            <a:endParaRPr lang="ru-RU" dirty="0"/>
          </a:p>
        </p:txBody>
      </p:sp>
      <p:pic>
        <p:nvPicPr>
          <p:cNvPr id="5122" name="Picture 2" descr="\\VBOXSVR\kirill\Pictures\PTDC002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924944"/>
            <a:ext cx="4164012" cy="217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467544" y="5095056"/>
            <a:ext cx="8229600" cy="165618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 smtClean="0"/>
              <a:t>Путь состоит из:</a:t>
            </a:r>
          </a:p>
          <a:p>
            <a:r>
              <a:rPr lang="ru-RU" dirty="0" smtClean="0"/>
              <a:t>Следующего маршрутизатора</a:t>
            </a:r>
          </a:p>
          <a:p>
            <a:r>
              <a:rPr lang="ru-RU" dirty="0" smtClean="0"/>
              <a:t>Последовательности автономных систем, или путей АС</a:t>
            </a:r>
          </a:p>
          <a:p>
            <a:r>
              <a:rPr lang="ru-RU" dirty="0" smtClean="0"/>
              <a:t>Хранение полного пути для </a:t>
            </a:r>
            <a:r>
              <a:rPr lang="ru-RU" dirty="0" err="1" smtClean="0"/>
              <a:t>избежания</a:t>
            </a:r>
            <a:r>
              <a:rPr lang="ru-RU" dirty="0" smtClean="0"/>
              <a:t> циклов</a:t>
            </a:r>
          </a:p>
        </p:txBody>
      </p:sp>
    </p:spTree>
    <p:extLst>
      <p:ext uri="{BB962C8B-B14F-4D97-AF65-F5344CB8AC3E}">
        <p14:creationId xmlns:p14="http://schemas.microsoft.com/office/powerpoint/2010/main" val="28471855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Построение маршрутов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Маршруты через сети, соединенные напрямую, являются более приоритетными</a:t>
            </a:r>
          </a:p>
          <a:p>
            <a:r>
              <a:rPr lang="ru-RU" dirty="0" smtClean="0"/>
              <a:t>Чем короче путь АС, тем он лучше («три небольших АС выгоднее одной большой»)</a:t>
            </a:r>
          </a:p>
          <a:p>
            <a:r>
              <a:rPr lang="ru-RU" dirty="0" smtClean="0"/>
              <a:t>Маршрут с наименьшей стоимостью в пределах сети провайдера приоритетнее («ближайший выход»)</a:t>
            </a:r>
          </a:p>
          <a:p>
            <a:r>
              <a:rPr lang="ru-RU" dirty="0" smtClean="0"/>
              <a:t>Не специфицированная политика маршрутов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7622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Многоадресная рассылка в Интернет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dirty="0" smtClean="0"/>
              <a:t>Адреса класса </a:t>
            </a:r>
            <a:r>
              <a:rPr lang="en-US" dirty="0" smtClean="0"/>
              <a:t>D</a:t>
            </a:r>
            <a:endParaRPr lang="ru-RU" dirty="0" smtClean="0"/>
          </a:p>
          <a:p>
            <a:pPr lvl="1"/>
            <a:r>
              <a:rPr lang="ru-RU" dirty="0" smtClean="0"/>
              <a:t>224.0.0.1 – все системы локальной сети</a:t>
            </a:r>
          </a:p>
          <a:p>
            <a:pPr lvl="1"/>
            <a:r>
              <a:rPr lang="ru-RU" dirty="0" smtClean="0"/>
              <a:t>224.0.0.2 – все маршрутизаторы локальной сети</a:t>
            </a:r>
          </a:p>
          <a:p>
            <a:pPr lvl="1"/>
            <a:r>
              <a:rPr lang="ru-RU" dirty="0" smtClean="0"/>
              <a:t>224.0.0.5 – все </a:t>
            </a:r>
            <a:r>
              <a:rPr lang="en-US" dirty="0" smtClean="0"/>
              <a:t>OSPF </a:t>
            </a:r>
            <a:r>
              <a:rPr lang="ru-RU" dirty="0" smtClean="0"/>
              <a:t>маршрутизаторы локальной сети</a:t>
            </a:r>
          </a:p>
          <a:p>
            <a:pPr lvl="1"/>
            <a:r>
              <a:rPr lang="ru-RU" dirty="0" smtClean="0"/>
              <a:t>224.0.0.251 – все </a:t>
            </a:r>
            <a:r>
              <a:rPr lang="en-US" dirty="0" smtClean="0"/>
              <a:t>DNS</a:t>
            </a:r>
            <a:r>
              <a:rPr lang="ru-RU" dirty="0" smtClean="0"/>
              <a:t>-серверы локальной сети</a:t>
            </a:r>
            <a:endParaRPr lang="en-US" dirty="0" smtClean="0"/>
          </a:p>
          <a:p>
            <a:r>
              <a:rPr lang="en-US" dirty="0" smtClean="0"/>
              <a:t>IGMP – Internet Group Management Protocol</a:t>
            </a:r>
          </a:p>
          <a:p>
            <a:r>
              <a:rPr lang="en-US" dirty="0" smtClean="0"/>
              <a:t>PIM – Protocol Independent Multicast, </a:t>
            </a:r>
            <a:r>
              <a:rPr lang="ru-RU" dirty="0" smtClean="0"/>
              <a:t>алгоритм продвижения по встречному пути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5573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Туннелирование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268761"/>
            <a:ext cx="8229600" cy="1872208"/>
          </a:xfrm>
        </p:spPr>
        <p:txBody>
          <a:bodyPr>
            <a:normAutofit fontScale="92500"/>
          </a:bodyPr>
          <a:lstStyle/>
          <a:p>
            <a:r>
              <a:rPr lang="ru-RU" dirty="0" smtClean="0"/>
              <a:t>«Упаковка» пакета целиком в другой формат</a:t>
            </a:r>
          </a:p>
          <a:p>
            <a:r>
              <a:rPr lang="ru-RU" dirty="0" smtClean="0"/>
              <a:t>Отправитель и получатель не беспокоятся о промежуточных форматах пакетов</a:t>
            </a:r>
            <a:endParaRPr lang="ru-RU" dirty="0"/>
          </a:p>
        </p:txBody>
      </p:sp>
      <p:pic>
        <p:nvPicPr>
          <p:cNvPr id="3074" name="Picture 2" descr="\\VBOXSVR\kirill\Pictures\PTDC0003ю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34" y="3157663"/>
            <a:ext cx="4557512" cy="161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\\VBOXSVR\kirill\Pictures\PTDC00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32" y="4941167"/>
            <a:ext cx="6113715" cy="155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71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Маршрутизация в объединенных сетях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620888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Объединение </a:t>
            </a:r>
            <a:r>
              <a:rPr lang="ru-RU" dirty="0" smtClean="0"/>
              <a:t>сетей, использующих различные протоколы маршрутизации (</a:t>
            </a:r>
            <a:r>
              <a:rPr lang="en-US" dirty="0" smtClean="0"/>
              <a:t>Link State </a:t>
            </a:r>
            <a:r>
              <a:rPr lang="ru-RU" dirty="0" smtClean="0"/>
              <a:t>и </a:t>
            </a:r>
            <a:r>
              <a:rPr lang="en-US" dirty="0" smtClean="0"/>
              <a:t>Distance Vector</a:t>
            </a:r>
            <a:r>
              <a:rPr lang="ru-RU" dirty="0" smtClean="0"/>
              <a:t>)</a:t>
            </a:r>
            <a:endParaRPr lang="en-US" dirty="0" smtClean="0"/>
          </a:p>
          <a:p>
            <a:r>
              <a:rPr lang="ru-RU" dirty="0" smtClean="0"/>
              <a:t>Объединение сетей различных операторов, различные метрики маршрутизации</a:t>
            </a:r>
          </a:p>
          <a:p>
            <a:r>
              <a:rPr lang="ru-RU" dirty="0" smtClean="0"/>
              <a:t>Вопросы конфиденциальности: топология может быть скрыта</a:t>
            </a:r>
            <a:endParaRPr lang="ru-RU" dirty="0"/>
          </a:p>
          <a:p>
            <a:endParaRPr lang="ru-RU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67544" y="4365104"/>
            <a:ext cx="8229600" cy="19442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 smtClean="0"/>
              <a:t>Необходима двухуровневая маршрутизация между </a:t>
            </a:r>
            <a:r>
              <a:rPr lang="ru-RU" i="1" dirty="0" smtClean="0"/>
              <a:t>автономными системами</a:t>
            </a:r>
          </a:p>
          <a:p>
            <a:pPr>
              <a:buFont typeface="Arial" charset="0"/>
              <a:buChar char="•"/>
            </a:pPr>
            <a:r>
              <a:rPr lang="ru-RU" dirty="0" smtClean="0"/>
              <a:t>Внутренний </a:t>
            </a:r>
            <a:r>
              <a:rPr lang="ru-RU" dirty="0" err="1" smtClean="0"/>
              <a:t>шлюзовый</a:t>
            </a:r>
            <a:r>
              <a:rPr lang="ru-RU" dirty="0" smtClean="0"/>
              <a:t> протокол</a:t>
            </a:r>
          </a:p>
          <a:p>
            <a:pPr>
              <a:buFont typeface="Arial" charset="0"/>
              <a:buChar char="•"/>
            </a:pPr>
            <a:r>
              <a:rPr lang="ru-RU" dirty="0" smtClean="0"/>
              <a:t>Внешний </a:t>
            </a:r>
            <a:r>
              <a:rPr lang="ru-RU" dirty="0" err="1" smtClean="0"/>
              <a:t>шлюзовый</a:t>
            </a:r>
            <a:r>
              <a:rPr lang="ru-RU" dirty="0" smtClean="0"/>
              <a:t> протокол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5621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Фрагментация пакетов</a:t>
            </a:r>
            <a:endParaRPr lang="ru-RU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67544" y="1340768"/>
            <a:ext cx="8229600" cy="302433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 smtClean="0"/>
              <a:t>Причины ограничений:</a:t>
            </a:r>
          </a:p>
          <a:p>
            <a:r>
              <a:rPr lang="ru-RU" dirty="0" smtClean="0"/>
              <a:t>Аппаратные ограничения</a:t>
            </a:r>
          </a:p>
          <a:p>
            <a:r>
              <a:rPr lang="ru-RU" dirty="0" smtClean="0"/>
              <a:t>Свойства операционной системы</a:t>
            </a:r>
          </a:p>
          <a:p>
            <a:r>
              <a:rPr lang="ru-RU" dirty="0" smtClean="0"/>
              <a:t>Протоколы (количество бит в поле)</a:t>
            </a:r>
          </a:p>
          <a:p>
            <a:r>
              <a:rPr lang="ru-RU" dirty="0" smtClean="0"/>
              <a:t>Соответствие международным (и др.) стандартам</a:t>
            </a:r>
          </a:p>
          <a:p>
            <a:r>
              <a:rPr lang="ru-RU" dirty="0" smtClean="0"/>
              <a:t>Желание снизить количество повторных передач из-за ошибок передачи</a:t>
            </a:r>
          </a:p>
          <a:p>
            <a:r>
              <a:rPr lang="ru-RU" dirty="0" smtClean="0"/>
              <a:t>Желание предотвратить ситуацию с длительным захватом среды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611560" y="4437112"/>
                <a:ext cx="8229600" cy="1656184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PMTU – Path MTU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min</m:t>
                        </m:r>
                      </m:fName>
                      <m:e>
                        <m:r>
                          <a:rPr lang="en-US" b="0" i="1" smtClean="0">
                            <a:latin typeface="Cambria Math"/>
                          </a:rPr>
                          <m:t>𝑀𝑇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b="0" dirty="0" smtClean="0"/>
                  <a:t>, </a:t>
                </a:r>
                <a:r>
                  <a:rPr lang="ru-RU" b="0" dirty="0" smtClean="0"/>
                  <a:t>может измениться во время одной сессии</a:t>
                </a:r>
              </a:p>
              <a:p>
                <a:r>
                  <a:rPr lang="ru-RU" dirty="0" smtClean="0"/>
                  <a:t>Необходимо осуществлять фрагментацию</a:t>
                </a:r>
                <a:endParaRPr lang="en-US" b="0" dirty="0" smtClean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7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560" y="4437112"/>
                <a:ext cx="8229600" cy="1656184"/>
              </a:xfrm>
              <a:blipFill rotWithShape="1">
                <a:blip r:embed="rId2"/>
                <a:stretch>
                  <a:fillRect l="-1630" t="-4412" b="-117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5333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92088"/>
          </a:xfrm>
        </p:spPr>
        <p:txBody>
          <a:bodyPr>
            <a:normAutofit/>
          </a:bodyPr>
          <a:lstStyle/>
          <a:p>
            <a:r>
              <a:rPr lang="ru-RU" dirty="0"/>
              <a:t>Фрагментация пакетов</a:t>
            </a:r>
          </a:p>
        </p:txBody>
      </p:sp>
      <p:pic>
        <p:nvPicPr>
          <p:cNvPr id="4" name="Picture 2" descr="\\VBOXSVR\kirill\Pictures\PTDC00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578" y="836712"/>
            <a:ext cx="5739232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\\VBOXSVR\kirill\Pictures\PTDC000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789040"/>
            <a:ext cx="5059680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97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ru-RU" dirty="0" smtClean="0"/>
              <a:t>10 заповедей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472608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Приступать к реализации только работоспособных решений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Лучшее решение – простейшее решение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Чем меньше способов реализации одного и того же, тем лучше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Предполагайте модульный принцип (из которого следует идея стека протоколов)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Предполагайте разнородность (оборудования, средства передачи, приложения)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Избегайте статичности свойств и параметров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От «технических деталей» зависит все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Тщательно продумывайте отправку данных, будьте снисходительны при приеме данных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Продумайте масштабируемость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Помните об отношении цена/производительность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8554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такое Интернет?</a:t>
            </a:r>
            <a:endParaRPr lang="ru-RU" dirty="0"/>
          </a:p>
        </p:txBody>
      </p:sp>
      <p:pic>
        <p:nvPicPr>
          <p:cNvPr id="6146" name="Picture 2" descr="\\VBOXSVR\kirill\Pictures\PTDC00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124744"/>
            <a:ext cx="4743450" cy="312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611560" y="4437112"/>
            <a:ext cx="8229600" cy="1656184"/>
          </a:xfrm>
        </p:spPr>
        <p:txBody>
          <a:bodyPr>
            <a:normAutofit fontScale="92500"/>
          </a:bodyPr>
          <a:lstStyle/>
          <a:p>
            <a:r>
              <a:rPr lang="ru-RU" dirty="0" smtClean="0"/>
              <a:t>Объединение автономных систем</a:t>
            </a:r>
          </a:p>
          <a:p>
            <a:r>
              <a:rPr lang="ru-RU" dirty="0" err="1" smtClean="0"/>
              <a:t>Квази</a:t>
            </a:r>
            <a:r>
              <a:rPr lang="ru-RU" dirty="0" smtClean="0"/>
              <a:t>-иерархическая структура сети</a:t>
            </a:r>
          </a:p>
          <a:p>
            <a:r>
              <a:rPr lang="ru-RU" b="0" dirty="0" smtClean="0"/>
              <a:t>Объединение сетей с помощью протоколов </a:t>
            </a:r>
            <a:r>
              <a:rPr lang="en-US" b="0" dirty="0" smtClean="0"/>
              <a:t>IP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355681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1369</Words>
  <Application>Microsoft Office PowerPoint</Application>
  <PresentationFormat>Экран (4:3)</PresentationFormat>
  <Paragraphs>212</Paragraphs>
  <Slides>35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36" baseType="lpstr">
      <vt:lpstr>Тема Office</vt:lpstr>
      <vt:lpstr>Объединение сетей</vt:lpstr>
      <vt:lpstr>Различие объединяемых сетей</vt:lpstr>
      <vt:lpstr>Способы объединения сетей</vt:lpstr>
      <vt:lpstr>Туннелирование</vt:lpstr>
      <vt:lpstr>Маршрутизация в объединенных сетях</vt:lpstr>
      <vt:lpstr>Фрагментация пакетов</vt:lpstr>
      <vt:lpstr>Фрагментация пакетов</vt:lpstr>
      <vt:lpstr>10 заповедей</vt:lpstr>
      <vt:lpstr>Что такое Интернет?</vt:lpstr>
      <vt:lpstr>Протокол IPv4</vt:lpstr>
      <vt:lpstr>Поля заголовка </vt:lpstr>
      <vt:lpstr>IP-адреса</vt:lpstr>
      <vt:lpstr>Достоинства и недостатки иерархии</vt:lpstr>
      <vt:lpstr>Подсети</vt:lpstr>
      <vt:lpstr>CIDR – бесклассовая междоменная маршрутизация</vt:lpstr>
      <vt:lpstr>Полноклассовая и специализированная адресация</vt:lpstr>
      <vt:lpstr>Специализированные адреса</vt:lpstr>
      <vt:lpstr>NAT – трансляция сетевого адреса</vt:lpstr>
      <vt:lpstr>Особенности NAT</vt:lpstr>
      <vt:lpstr>Протокол IPv6</vt:lpstr>
      <vt:lpstr>Заголовок IPv6</vt:lpstr>
      <vt:lpstr>Дополнительные заголовки</vt:lpstr>
      <vt:lpstr>Дополнительные заголовки: TLV</vt:lpstr>
      <vt:lpstr>Управляющие протоколы Интернета</vt:lpstr>
      <vt:lpstr>Коммутация меток и MPLS: MultiProtocol Label Switching</vt:lpstr>
      <vt:lpstr>Маршрутизация в Интернете: протокол внутреннего шлюза OSPF (Open Shortest Path First)</vt:lpstr>
      <vt:lpstr>OSPF</vt:lpstr>
      <vt:lpstr>OSPF</vt:lpstr>
      <vt:lpstr>OSPF</vt:lpstr>
      <vt:lpstr>Сообщения OSPF</vt:lpstr>
      <vt:lpstr>Border Gateway Protocol</vt:lpstr>
      <vt:lpstr>Предоставление транзитных услуг</vt:lpstr>
      <vt:lpstr>Распространение информации</vt:lpstr>
      <vt:lpstr>Построение маршрутов</vt:lpstr>
      <vt:lpstr>Многоадресная рассылка в Интернет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Объединение сетей</dc:title>
  <dc:creator>Kirill</dc:creator>
  <cp:lastModifiedBy>Kirill</cp:lastModifiedBy>
  <cp:revision>43</cp:revision>
  <dcterms:created xsi:type="dcterms:W3CDTF">2013-03-25T13:18:03Z</dcterms:created>
  <dcterms:modified xsi:type="dcterms:W3CDTF">2013-03-26T09:15:11Z</dcterms:modified>
</cp:coreProperties>
</file>